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0" r:id="rId4"/>
    <p:sldId id="299" r:id="rId5"/>
    <p:sldId id="324" r:id="rId6"/>
    <p:sldId id="337" r:id="rId7"/>
    <p:sldId id="325" r:id="rId8"/>
    <p:sldId id="326" r:id="rId9"/>
    <p:sldId id="327" r:id="rId10"/>
    <p:sldId id="328" r:id="rId11"/>
    <p:sldId id="329" r:id="rId12"/>
    <p:sldId id="330" r:id="rId13"/>
    <p:sldId id="332" r:id="rId14"/>
    <p:sldId id="334" r:id="rId15"/>
    <p:sldId id="335" r:id="rId16"/>
    <p:sldId id="29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B6F"/>
    <a:srgbClr val="203D3D"/>
    <a:srgbClr val="335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1446" y="-684"/>
      </p:cViewPr>
      <p:guideLst>
        <p:guide orient="horz" pos="2084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C0921-34C6-4666-AE60-6F9D01C5BEF0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02C48-7442-42A1-A2D3-5C71B52522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69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DB9A-AE60-4D7F-8DBF-C2D5310AA75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DB9A-AE60-4D7F-8DBF-C2D5310AA75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DB9A-AE60-4D7F-8DBF-C2D5310AA75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2C48-7442-42A1-A2D3-5C71B525220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" b="2614"/>
          <a:stretch>
            <a:fillRect/>
          </a:stretch>
        </p:blipFill>
        <p:spPr>
          <a:xfrm>
            <a:off x="0" y="1815"/>
            <a:ext cx="12192000" cy="6856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1412339" y="792389"/>
            <a:ext cx="6104304" cy="67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班主任培训</a:t>
            </a:r>
          </a:p>
        </p:txBody>
      </p:sp>
      <p:sp>
        <p:nvSpPr>
          <p:cNvPr id="23" name="矩形 22"/>
          <p:cNvSpPr/>
          <p:nvPr/>
        </p:nvSpPr>
        <p:spPr>
          <a:xfrm>
            <a:off x="1485900" y="1463675"/>
            <a:ext cx="10055860" cy="8286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rPr>
              <a:t>成功教育理论下的教育和管理概念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332855" y="3587193"/>
            <a:ext cx="2739391" cy="478790"/>
            <a:chOff x="6697663" y="2962197"/>
            <a:chExt cx="2055167" cy="358899"/>
          </a:xfrm>
        </p:grpSpPr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6697663" y="3000094"/>
              <a:ext cx="281781" cy="282980"/>
            </a:xfrm>
            <a:custGeom>
              <a:avLst/>
              <a:gdLst>
                <a:gd name="T0" fmla="*/ 358 w 490"/>
                <a:gd name="T1" fmla="*/ 250 h 490"/>
                <a:gd name="T2" fmla="*/ 358 w 490"/>
                <a:gd name="T3" fmla="*/ 183 h 490"/>
                <a:gd name="T4" fmla="*/ 328 w 490"/>
                <a:gd name="T5" fmla="*/ 183 h 490"/>
                <a:gd name="T6" fmla="*/ 328 w 490"/>
                <a:gd name="T7" fmla="*/ 250 h 490"/>
                <a:gd name="T8" fmla="*/ 247 w 490"/>
                <a:gd name="T9" fmla="*/ 330 h 490"/>
                <a:gd name="T10" fmla="*/ 246 w 490"/>
                <a:gd name="T11" fmla="*/ 330 h 490"/>
                <a:gd name="T12" fmla="*/ 245 w 490"/>
                <a:gd name="T13" fmla="*/ 330 h 490"/>
                <a:gd name="T14" fmla="*/ 245 w 490"/>
                <a:gd name="T15" fmla="*/ 330 h 490"/>
                <a:gd name="T16" fmla="*/ 243 w 490"/>
                <a:gd name="T17" fmla="*/ 330 h 490"/>
                <a:gd name="T18" fmla="*/ 162 w 490"/>
                <a:gd name="T19" fmla="*/ 250 h 490"/>
                <a:gd name="T20" fmla="*/ 162 w 490"/>
                <a:gd name="T21" fmla="*/ 183 h 490"/>
                <a:gd name="T22" fmla="*/ 132 w 490"/>
                <a:gd name="T23" fmla="*/ 183 h 490"/>
                <a:gd name="T24" fmla="*/ 132 w 490"/>
                <a:gd name="T25" fmla="*/ 250 h 490"/>
                <a:gd name="T26" fmla="*/ 227 w 490"/>
                <a:gd name="T27" fmla="*/ 359 h 490"/>
                <a:gd name="T28" fmla="*/ 227 w 490"/>
                <a:gd name="T29" fmla="*/ 407 h 490"/>
                <a:gd name="T30" fmla="*/ 160 w 490"/>
                <a:gd name="T31" fmla="*/ 426 h 490"/>
                <a:gd name="T32" fmla="*/ 331 w 490"/>
                <a:gd name="T33" fmla="*/ 426 h 490"/>
                <a:gd name="T34" fmla="*/ 263 w 490"/>
                <a:gd name="T35" fmla="*/ 407 h 490"/>
                <a:gd name="T36" fmla="*/ 263 w 490"/>
                <a:gd name="T37" fmla="*/ 360 h 490"/>
                <a:gd name="T38" fmla="*/ 358 w 490"/>
                <a:gd name="T39" fmla="*/ 250 h 490"/>
                <a:gd name="T40" fmla="*/ 244 w 490"/>
                <a:gd name="T41" fmla="*/ 302 h 490"/>
                <a:gd name="T42" fmla="*/ 245 w 490"/>
                <a:gd name="T43" fmla="*/ 302 h 490"/>
                <a:gd name="T44" fmla="*/ 246 w 490"/>
                <a:gd name="T45" fmla="*/ 302 h 490"/>
                <a:gd name="T46" fmla="*/ 300 w 490"/>
                <a:gd name="T47" fmla="*/ 248 h 490"/>
                <a:gd name="T48" fmla="*/ 300 w 490"/>
                <a:gd name="T49" fmla="*/ 118 h 490"/>
                <a:gd name="T50" fmla="*/ 246 w 490"/>
                <a:gd name="T51" fmla="*/ 64 h 490"/>
                <a:gd name="T52" fmla="*/ 245 w 490"/>
                <a:gd name="T53" fmla="*/ 64 h 490"/>
                <a:gd name="T54" fmla="*/ 244 w 490"/>
                <a:gd name="T55" fmla="*/ 64 h 490"/>
                <a:gd name="T56" fmla="*/ 190 w 490"/>
                <a:gd name="T57" fmla="*/ 118 h 490"/>
                <a:gd name="T58" fmla="*/ 190 w 490"/>
                <a:gd name="T59" fmla="*/ 248 h 490"/>
                <a:gd name="T60" fmla="*/ 244 w 490"/>
                <a:gd name="T61" fmla="*/ 302 h 490"/>
                <a:gd name="T62" fmla="*/ 245 w 490"/>
                <a:gd name="T63" fmla="*/ 0 h 490"/>
                <a:gd name="T64" fmla="*/ 490 w 490"/>
                <a:gd name="T65" fmla="*/ 245 h 490"/>
                <a:gd name="T66" fmla="*/ 245 w 490"/>
                <a:gd name="T67" fmla="*/ 490 h 490"/>
                <a:gd name="T68" fmla="*/ 0 w 490"/>
                <a:gd name="T69" fmla="*/ 245 h 490"/>
                <a:gd name="T70" fmla="*/ 245 w 490"/>
                <a:gd name="T7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0" h="490">
                  <a:moveTo>
                    <a:pt x="358" y="250"/>
                  </a:moveTo>
                  <a:lnTo>
                    <a:pt x="358" y="183"/>
                  </a:lnTo>
                  <a:cubicBezTo>
                    <a:pt x="358" y="165"/>
                    <a:pt x="328" y="164"/>
                    <a:pt x="328" y="183"/>
                  </a:cubicBezTo>
                  <a:lnTo>
                    <a:pt x="328" y="250"/>
                  </a:lnTo>
                  <a:cubicBezTo>
                    <a:pt x="328" y="294"/>
                    <a:pt x="292" y="330"/>
                    <a:pt x="247" y="330"/>
                  </a:cubicBezTo>
                  <a:cubicBezTo>
                    <a:pt x="247" y="330"/>
                    <a:pt x="246" y="330"/>
                    <a:pt x="246" y="330"/>
                  </a:cubicBezTo>
                  <a:lnTo>
                    <a:pt x="245" y="330"/>
                  </a:lnTo>
                  <a:cubicBezTo>
                    <a:pt x="244" y="330"/>
                    <a:pt x="244" y="330"/>
                    <a:pt x="243" y="330"/>
                  </a:cubicBezTo>
                  <a:cubicBezTo>
                    <a:pt x="198" y="330"/>
                    <a:pt x="162" y="294"/>
                    <a:pt x="162" y="250"/>
                  </a:cubicBezTo>
                  <a:lnTo>
                    <a:pt x="162" y="183"/>
                  </a:lnTo>
                  <a:cubicBezTo>
                    <a:pt x="162" y="165"/>
                    <a:pt x="132" y="164"/>
                    <a:pt x="132" y="183"/>
                  </a:cubicBezTo>
                  <a:cubicBezTo>
                    <a:pt x="132" y="192"/>
                    <a:pt x="132" y="250"/>
                    <a:pt x="132" y="250"/>
                  </a:cubicBezTo>
                  <a:cubicBezTo>
                    <a:pt x="132" y="306"/>
                    <a:pt x="173" y="352"/>
                    <a:pt x="227" y="359"/>
                  </a:cubicBezTo>
                  <a:lnTo>
                    <a:pt x="227" y="407"/>
                  </a:lnTo>
                  <a:lnTo>
                    <a:pt x="160" y="426"/>
                  </a:lnTo>
                  <a:lnTo>
                    <a:pt x="331" y="426"/>
                  </a:lnTo>
                  <a:lnTo>
                    <a:pt x="263" y="407"/>
                  </a:lnTo>
                  <a:lnTo>
                    <a:pt x="263" y="360"/>
                  </a:lnTo>
                  <a:cubicBezTo>
                    <a:pt x="317" y="352"/>
                    <a:pt x="358" y="306"/>
                    <a:pt x="358" y="250"/>
                  </a:cubicBezTo>
                  <a:close/>
                  <a:moveTo>
                    <a:pt x="244" y="302"/>
                  </a:moveTo>
                  <a:cubicBezTo>
                    <a:pt x="244" y="302"/>
                    <a:pt x="245" y="302"/>
                    <a:pt x="245" y="302"/>
                  </a:cubicBezTo>
                  <a:cubicBezTo>
                    <a:pt x="245" y="302"/>
                    <a:pt x="246" y="302"/>
                    <a:pt x="246" y="302"/>
                  </a:cubicBezTo>
                  <a:cubicBezTo>
                    <a:pt x="276" y="302"/>
                    <a:pt x="300" y="278"/>
                    <a:pt x="300" y="248"/>
                  </a:cubicBezTo>
                  <a:lnTo>
                    <a:pt x="300" y="118"/>
                  </a:lnTo>
                  <a:cubicBezTo>
                    <a:pt x="300" y="88"/>
                    <a:pt x="276" y="64"/>
                    <a:pt x="246" y="64"/>
                  </a:cubicBezTo>
                  <a:cubicBezTo>
                    <a:pt x="246" y="64"/>
                    <a:pt x="245" y="64"/>
                    <a:pt x="245" y="64"/>
                  </a:cubicBezTo>
                  <a:cubicBezTo>
                    <a:pt x="245" y="64"/>
                    <a:pt x="244" y="64"/>
                    <a:pt x="244" y="64"/>
                  </a:cubicBezTo>
                  <a:cubicBezTo>
                    <a:pt x="214" y="64"/>
                    <a:pt x="190" y="88"/>
                    <a:pt x="190" y="118"/>
                  </a:cubicBezTo>
                  <a:lnTo>
                    <a:pt x="190" y="248"/>
                  </a:lnTo>
                  <a:cubicBezTo>
                    <a:pt x="190" y="278"/>
                    <a:pt x="214" y="302"/>
                    <a:pt x="244" y="302"/>
                  </a:cubicBezTo>
                  <a:close/>
                  <a:moveTo>
                    <a:pt x="245" y="0"/>
                  </a:moveTo>
                  <a:cubicBezTo>
                    <a:pt x="381" y="0"/>
                    <a:pt x="490" y="110"/>
                    <a:pt x="490" y="245"/>
                  </a:cubicBezTo>
                  <a:cubicBezTo>
                    <a:pt x="490" y="381"/>
                    <a:pt x="381" y="490"/>
                    <a:pt x="245" y="490"/>
                  </a:cubicBezTo>
                  <a:cubicBezTo>
                    <a:pt x="110" y="490"/>
                    <a:pt x="0" y="381"/>
                    <a:pt x="0" y="245"/>
                  </a:cubicBezTo>
                  <a:cubicBezTo>
                    <a:pt x="0" y="110"/>
                    <a:pt x="110" y="0"/>
                    <a:pt x="2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4"/>
            <p:cNvSpPr txBox="1">
              <a:spLocks noChangeArrowheads="1"/>
            </p:cNvSpPr>
            <p:nvPr/>
          </p:nvSpPr>
          <p:spPr bwMode="auto">
            <a:xfrm>
              <a:off x="6960633" y="2962197"/>
              <a:ext cx="1792197" cy="358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主讲人：唐薇薇</a:t>
              </a:r>
            </a:p>
          </p:txBody>
        </p:sp>
      </p:grpSp>
      <p:pic>
        <p:nvPicPr>
          <p:cNvPr id="28" name="Valentine - A Little Story (小故事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181600" y="-1329046"/>
            <a:ext cx="609600" cy="609600"/>
          </a:xfrm>
          <a:prstGeom prst="rect">
            <a:avLst/>
          </a:prstGeom>
        </p:spPr>
      </p:pic>
      <p:sp>
        <p:nvSpPr>
          <p:cNvPr id="29" name="TextBox 55"/>
          <p:cNvSpPr txBox="1"/>
          <p:nvPr/>
        </p:nvSpPr>
        <p:spPr>
          <a:xfrm>
            <a:off x="6016021" y="2920080"/>
            <a:ext cx="3537585" cy="674370"/>
          </a:xfrm>
          <a:prstGeom prst="rect">
            <a:avLst/>
          </a:prstGeom>
          <a:noFill/>
        </p:spPr>
        <p:txBody>
          <a:bodyPr wrap="none" lIns="121890" tIns="60945" rIns="121890" bIns="60945" rtlCol="0"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江门市技师学院</a:t>
            </a:r>
            <a:r>
              <a:rPr lang="en-US" altLang="zh-CN" sz="21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2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 </a:t>
            </a:r>
            <a:endParaRPr lang="zh-CN" altLang="en-US" sz="21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41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41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2" grpId="0" autoUpdateAnimBg="0"/>
      <p:bldP spid="23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6200000" flipH="1">
            <a:off x="3809986" y="3869128"/>
            <a:ext cx="4572034" cy="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6"/>
          <p:cNvGrpSpPr/>
          <p:nvPr/>
        </p:nvGrpSpPr>
        <p:grpSpPr>
          <a:xfrm>
            <a:off x="6283960" y="1236345"/>
            <a:ext cx="5586730" cy="3423920"/>
            <a:chOff x="4789164" y="1643056"/>
            <a:chExt cx="3969966" cy="2751402"/>
          </a:xfrm>
        </p:grpSpPr>
        <p:sp>
          <p:nvSpPr>
            <p:cNvPr id="20" name="Rectangle 19"/>
            <p:cNvSpPr/>
            <p:nvPr/>
          </p:nvSpPr>
          <p:spPr>
            <a:xfrm>
              <a:off x="4789164" y="2244670"/>
              <a:ext cx="3901829" cy="2149788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1</a:t>
              </a:r>
              <a:r>
                <a:rPr lang="zh-CN" altLang="en-US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、性格大大咧咧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2</a:t>
              </a:r>
              <a:r>
                <a:rPr lang="zh-CN" altLang="en-US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、干部家庭子女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3</a:t>
              </a:r>
              <a:r>
                <a:rPr lang="zh-CN" altLang="en-US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、平时阳光上进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4</a:t>
              </a:r>
              <a:r>
                <a:rPr lang="zh-CN" altLang="en-US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、喜欢有才华的男生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57752" y="1643056"/>
              <a:ext cx="3901378" cy="3459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小敏</a:t>
              </a:r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664845" y="1236345"/>
            <a:ext cx="5125720" cy="3424555"/>
            <a:chOff x="479715" y="2994206"/>
            <a:chExt cx="4401438" cy="549366"/>
          </a:xfrm>
        </p:grpSpPr>
        <p:sp>
          <p:nvSpPr>
            <p:cNvPr id="22" name="Rectangle 21"/>
            <p:cNvSpPr/>
            <p:nvPr/>
          </p:nvSpPr>
          <p:spPr>
            <a:xfrm>
              <a:off x="686918" y="3387814"/>
              <a:ext cx="4194235" cy="155758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9715" y="2994206"/>
              <a:ext cx="4343639" cy="690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小红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2" y="138525"/>
            <a:ext cx="367256" cy="5580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9259" y="138525"/>
            <a:ext cx="66366" cy="5580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7" name="文本占位符 3"/>
          <p:cNvSpPr txBox="1"/>
          <p:nvPr/>
        </p:nvSpPr>
        <p:spPr>
          <a:xfrm>
            <a:off x="513715" y="138430"/>
            <a:ext cx="5770245" cy="558165"/>
          </a:xfrm>
          <a:prstGeom prst="rect">
            <a:avLst/>
          </a:prstGeom>
        </p:spPr>
        <p:txBody>
          <a:bodyPr anchor="ctr"/>
          <a:lstStyle>
            <a:lvl1pPr marL="0" indent="0" algn="l" defTabSz="963930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32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小红、小敏谈恋爱怎么处理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6145" y="1874520"/>
            <a:ext cx="40252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、单亲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、寄宿外婆家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、平时无安全感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、无关爱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4845" y="5108575"/>
            <a:ext cx="1767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自我认知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59880" y="5108575"/>
            <a:ext cx="1641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情感控制</a:t>
            </a:r>
          </a:p>
        </p:txBody>
      </p:sp>
      <p:sp>
        <p:nvSpPr>
          <p:cNvPr id="135" name=" 135"/>
          <p:cNvSpPr/>
          <p:nvPr/>
        </p:nvSpPr>
        <p:spPr>
          <a:xfrm>
            <a:off x="2557145" y="4912360"/>
            <a:ext cx="914400" cy="9144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31590" y="4996815"/>
            <a:ext cx="1668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人文关怀情感转移</a:t>
            </a:r>
          </a:p>
        </p:txBody>
      </p:sp>
      <p:sp>
        <p:nvSpPr>
          <p:cNvPr id="10" name=" 135"/>
          <p:cNvSpPr/>
          <p:nvPr/>
        </p:nvSpPr>
        <p:spPr>
          <a:xfrm>
            <a:off x="8465185" y="4912360"/>
            <a:ext cx="914400" cy="9144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19945" y="5108575"/>
            <a:ext cx="1390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用套路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4" grpId="0"/>
      <p:bldP spid="5" grpId="0"/>
      <p:bldP spid="135" grpId="0" animBg="1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286010" y="1643141"/>
            <a:ext cx="1868149" cy="40022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286010" y="2500699"/>
            <a:ext cx="1868149" cy="40022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286010" y="3349147"/>
            <a:ext cx="1868149" cy="40022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286010" y="4186565"/>
            <a:ext cx="1868149" cy="40022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286010" y="5023981"/>
            <a:ext cx="1868149" cy="40022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2974306" y="2247618"/>
            <a:ext cx="415014" cy="1839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182736" y="2240470"/>
            <a:ext cx="5867840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182736" y="3119122"/>
            <a:ext cx="5867840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182736" y="3935274"/>
            <a:ext cx="5867840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182736" y="4773486"/>
            <a:ext cx="5867840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303965" y="1553699"/>
            <a:ext cx="4234464" cy="50546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sym typeface="Arial" panose="020B0604020202020204" pitchFamily="34" charset="0"/>
              </a:rPr>
              <a:t>德技同馨，未来我行</a:t>
            </a:r>
          </a:p>
        </p:txBody>
      </p:sp>
      <p:sp>
        <p:nvSpPr>
          <p:cNvPr id="114" name="Text Placeholder 3"/>
          <p:cNvSpPr txBox="1"/>
          <p:nvPr/>
        </p:nvSpPr>
        <p:spPr>
          <a:xfrm>
            <a:off x="4303965" y="2500883"/>
            <a:ext cx="4234464" cy="50546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/>
                </a:solidFill>
                <a:sym typeface="Arial" panose="020B0604020202020204" pitchFamily="34" charset="0"/>
              </a:rPr>
              <a:t>道德助我成长，技能助我成功</a:t>
            </a:r>
          </a:p>
        </p:txBody>
      </p:sp>
      <p:sp>
        <p:nvSpPr>
          <p:cNvPr id="117" name="Text Placeholder 3"/>
          <p:cNvSpPr txBox="1"/>
          <p:nvPr/>
        </p:nvSpPr>
        <p:spPr>
          <a:xfrm>
            <a:off x="4303965" y="3333509"/>
            <a:ext cx="4234464" cy="50546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sym typeface="Arial" panose="020B0604020202020204" pitchFamily="34" charset="0"/>
              </a:rPr>
              <a:t>诚信照亮会计之路</a:t>
            </a:r>
          </a:p>
        </p:txBody>
      </p:sp>
      <p:sp>
        <p:nvSpPr>
          <p:cNvPr id="120" name="Text Placeholder 3"/>
          <p:cNvSpPr txBox="1"/>
          <p:nvPr/>
        </p:nvSpPr>
        <p:spPr>
          <a:xfrm>
            <a:off x="4303965" y="4186401"/>
            <a:ext cx="4234464" cy="50546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sym typeface="Arial" panose="020B0604020202020204" pitchFamily="34" charset="0"/>
              </a:rPr>
              <a:t>德行天下，技创未来</a:t>
            </a:r>
          </a:p>
        </p:txBody>
      </p:sp>
      <p:sp>
        <p:nvSpPr>
          <p:cNvPr id="121" name="Text Placeholder 3"/>
          <p:cNvSpPr txBox="1"/>
          <p:nvPr/>
        </p:nvSpPr>
        <p:spPr>
          <a:xfrm>
            <a:off x="4303965" y="5024410"/>
            <a:ext cx="4234464" cy="50546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sym typeface="Arial" panose="020B0604020202020204" pitchFamily="34" charset="0"/>
              </a:rPr>
              <a:t>爱与敬业，成就天使之梦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182737" y="5632017"/>
            <a:ext cx="5867840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2974306" y="3104257"/>
            <a:ext cx="415014" cy="1839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2974306" y="3947366"/>
            <a:ext cx="415014" cy="1839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2974306" y="4787473"/>
            <a:ext cx="415014" cy="1839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972401" y="5630788"/>
            <a:ext cx="415014" cy="1839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" y="138525"/>
            <a:ext cx="367256" cy="5580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9259" y="138525"/>
            <a:ext cx="66366" cy="5580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3" name="文本占位符 3"/>
          <p:cNvSpPr txBox="1"/>
          <p:nvPr/>
        </p:nvSpPr>
        <p:spPr>
          <a:xfrm>
            <a:off x="513715" y="138430"/>
            <a:ext cx="6773545" cy="558165"/>
          </a:xfrm>
          <a:prstGeom prst="rect">
            <a:avLst/>
          </a:prstGeom>
        </p:spPr>
        <p:txBody>
          <a:bodyPr anchor="ctr"/>
          <a:lstStyle>
            <a:lvl1pPr marL="0" indent="0" algn="l" defTabSz="963930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、让教育在着眼高着手地中落地</a:t>
            </a:r>
            <a:endParaRPr kumimoji="1" lang="zh-CN" altLang="en-US" sz="32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0750" y="696595"/>
            <a:ext cx="9286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 </a:t>
            </a:r>
            <a:r>
              <a:rPr lang="en-US" altLang="zh-CN" sz="2000">
                <a:sym typeface="+mn-ea"/>
              </a:rPr>
              <a:t>       </a:t>
            </a:r>
            <a:r>
              <a:rPr lang="zh-CN" altLang="en-US" sz="2000" b="1">
                <a:sym typeface="+mn-ea"/>
              </a:rPr>
              <a:t>请以</a:t>
            </a:r>
            <a:r>
              <a:rPr lang="en-US" altLang="zh-CN" sz="2000" b="1">
                <a:sym typeface="+mn-ea"/>
              </a:rPr>
              <a:t>”</a:t>
            </a:r>
            <a:r>
              <a:rPr lang="zh-CN" altLang="en-US" sz="2000" b="1">
                <a:sym typeface="+mn-ea"/>
              </a:rPr>
              <a:t>做有道德有技能的职业人</a:t>
            </a:r>
            <a:r>
              <a:rPr lang="en-US" altLang="zh-CN" sz="2000" b="1">
                <a:sym typeface="+mn-ea"/>
              </a:rPr>
              <a:t>“</a:t>
            </a:r>
            <a:r>
              <a:rPr lang="zh-CN" altLang="en-US" sz="2000" b="1">
                <a:sym typeface="+mn-ea"/>
              </a:rPr>
              <a:t>为主题，设计一节班会课方案，题目自拟，思考下列题目，那个最好？</a:t>
            </a:r>
            <a:endParaRPr lang="zh-CN" altLang="en-US" sz="2000" b="1"/>
          </a:p>
        </p:txBody>
      </p:sp>
      <p:sp>
        <p:nvSpPr>
          <p:cNvPr id="3" name="Rounded Rectangle 88"/>
          <p:cNvSpPr/>
          <p:nvPr/>
        </p:nvSpPr>
        <p:spPr>
          <a:xfrm>
            <a:off x="2286010" y="5839321"/>
            <a:ext cx="1868149" cy="40022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en-US" sz="19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</a:p>
        </p:txBody>
      </p:sp>
      <p:cxnSp>
        <p:nvCxnSpPr>
          <p:cNvPr id="4" name="Straight Connector 135"/>
          <p:cNvCxnSpPr/>
          <p:nvPr/>
        </p:nvCxnSpPr>
        <p:spPr>
          <a:xfrm rot="5400000">
            <a:off x="2970496" y="6446128"/>
            <a:ext cx="415014" cy="1839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7"/>
          <p:cNvCxnSpPr/>
          <p:nvPr/>
        </p:nvCxnSpPr>
        <p:spPr>
          <a:xfrm flipH="1">
            <a:off x="3178927" y="6447357"/>
            <a:ext cx="5867840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 txBox="1"/>
          <p:nvPr/>
        </p:nvSpPr>
        <p:spPr>
          <a:xfrm>
            <a:off x="4349115" y="5839460"/>
            <a:ext cx="4144010" cy="50546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en-US" altLang="zh-CN" sz="1800" dirty="0">
                <a:solidFill>
                  <a:schemeClr val="tx1"/>
                </a:solidFill>
                <a:sym typeface="Arial" panose="020B0604020202020204" pitchFamily="34" charset="0"/>
              </a:rPr>
              <a:t>德技</a:t>
            </a:r>
            <a:r>
              <a:rPr lang="zh-CN" altLang="en-US" sz="1800" dirty="0">
                <a:solidFill>
                  <a:schemeClr val="tx1"/>
                </a:solidFill>
                <a:sym typeface="Arial" panose="020B0604020202020204" pitchFamily="34" charset="0"/>
              </a:rPr>
              <a:t>双</a:t>
            </a:r>
            <a:r>
              <a:rPr lang="en-US" altLang="zh-CN" sz="1800" dirty="0">
                <a:solidFill>
                  <a:schemeClr val="tx1"/>
                </a:solidFill>
                <a:sym typeface="Arial" panose="020B0604020202020204" pitchFamily="34" charset="0"/>
              </a:rPr>
              <a:t>馨</a:t>
            </a:r>
            <a:r>
              <a:rPr lang="zh-CN" altLang="en-US" sz="1800" dirty="0">
                <a:solidFill>
                  <a:schemeClr val="tx1"/>
                </a:solidFill>
                <a:sym typeface="Arial" panose="020B0604020202020204" pitchFamily="34" charset="0"/>
              </a:rPr>
              <a:t>，做出彩职业人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-4346"/>
            <a:ext cx="7665424" cy="43096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164" y="3010829"/>
            <a:ext cx="6842834" cy="384717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248224" y="2481703"/>
            <a:ext cx="8004312" cy="26029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588823" y="2150477"/>
            <a:ext cx="7315198" cy="6451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rPr>
              <a:t>3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rPr>
              <a:t>、让教育在面向全体学生中落地</a:t>
            </a:r>
          </a:p>
        </p:txBody>
      </p:sp>
      <p:sp>
        <p:nvSpPr>
          <p:cNvPr id="22" name="矩形 21"/>
          <p:cNvSpPr/>
          <p:nvPr/>
        </p:nvSpPr>
        <p:spPr>
          <a:xfrm>
            <a:off x="2588822" y="3026775"/>
            <a:ext cx="7469579" cy="21672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主题班会总是由几个学习好、表现好的学生主持、参与，大多数学生成为看客的景象。开始点题后，便唱唱歌，做做游戏，热热闹闹，最后就变成了班主任导演，少数几个演员表演的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”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好戏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  <a:t/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rPr>
            </a:b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、让教育在面向全体学生的成长中落地</a:t>
            </a:r>
          </a:p>
        </p:txBody>
      </p:sp>
      <p:pic>
        <p:nvPicPr>
          <p:cNvPr id="4" name="内容占位符 3" descr="89_看图王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9805" y="1691005"/>
            <a:ext cx="5309235" cy="42437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45960" y="2352040"/>
            <a:ext cx="44208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>
                <a:latin typeface="叶根友毛笔行书2.0版" panose="02010601030101010101" charset="-122"/>
                <a:ea typeface="叶根友毛笔行书2.0版" panose="02010601030101010101" charset="-122"/>
              </a:rPr>
              <a:t>   </a:t>
            </a:r>
            <a:r>
              <a:rPr lang="zh-CN" altLang="en-US" sz="2400">
                <a:latin typeface="叶根友毛笔行书2.0版" panose="02010601030101010101" charset="-122"/>
                <a:ea typeface="叶根友毛笔行书2.0版" panose="02010601030101010101" charset="-122"/>
              </a:rPr>
              <a:t>以新生班级的班干部选拔为例，谈谈如何给予积极心理学暗示，让选拔面向全体学生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451090" y="1410335"/>
            <a:ext cx="3892550" cy="82486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调动学生的内在</a:t>
            </a:r>
            <a:r>
              <a:rPr lang="en-GB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潜能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74280" y="2908935"/>
            <a:ext cx="3891915" cy="82486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让学生不断尝试</a:t>
            </a:r>
            <a:r>
              <a:rPr lang="en-GB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74280" y="4610735"/>
            <a:ext cx="4152265" cy="82486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从而不断的充满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自信</a:t>
            </a:r>
            <a:endParaRPr lang="en-GB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662950" y="2435519"/>
            <a:ext cx="4425331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28" name="直接连接符 27"/>
          <p:cNvCxnSpPr/>
          <p:nvPr/>
        </p:nvCxnSpPr>
        <p:spPr>
          <a:xfrm>
            <a:off x="6662137" y="4172858"/>
            <a:ext cx="4426145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3" name="组合 2"/>
          <p:cNvGrpSpPr/>
          <p:nvPr/>
        </p:nvGrpSpPr>
        <p:grpSpPr>
          <a:xfrm>
            <a:off x="6544975" y="1410306"/>
            <a:ext cx="799220" cy="799264"/>
            <a:chOff x="4955424" y="1457564"/>
            <a:chExt cx="599448" cy="599448"/>
          </a:xfrm>
          <a:solidFill>
            <a:schemeClr val="accent2"/>
          </a:solidFill>
        </p:grpSpPr>
        <p:sp>
          <p:nvSpPr>
            <p:cNvPr id="33" name="椭圆 32"/>
            <p:cNvSpPr/>
            <p:nvPr/>
          </p:nvSpPr>
          <p:spPr>
            <a:xfrm>
              <a:off x="4955424" y="1457564"/>
              <a:ext cx="599448" cy="599448"/>
            </a:xfrm>
            <a:prstGeom prst="ellipse">
              <a:avLst/>
            </a:prstGeom>
            <a:grpFill/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schemeClr val="bg1"/>
                </a:solidFill>
              </a:endParaRPr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5110341" y="1644432"/>
              <a:ext cx="289613" cy="227488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68417" y="2909185"/>
            <a:ext cx="799220" cy="799264"/>
            <a:chOff x="4970854" y="2513407"/>
            <a:chExt cx="599448" cy="599448"/>
          </a:xfrm>
          <a:solidFill>
            <a:schemeClr val="accent2"/>
          </a:solidFill>
        </p:grpSpPr>
        <p:sp>
          <p:nvSpPr>
            <p:cNvPr id="35" name="椭圆 34"/>
            <p:cNvSpPr/>
            <p:nvPr/>
          </p:nvSpPr>
          <p:spPr>
            <a:xfrm>
              <a:off x="4970854" y="2513407"/>
              <a:ext cx="599448" cy="599448"/>
            </a:xfrm>
            <a:prstGeom prst="ellipse">
              <a:avLst/>
            </a:prstGeom>
            <a:grpFill/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schemeClr val="bg1"/>
                </a:solidFill>
              </a:endParaRPr>
            </a:p>
          </p:txBody>
        </p:sp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5110341" y="2641777"/>
              <a:ext cx="289614" cy="309707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51449" y="4610499"/>
            <a:ext cx="799220" cy="799264"/>
            <a:chOff x="4988609" y="3551062"/>
            <a:chExt cx="599448" cy="599448"/>
          </a:xfrm>
          <a:solidFill>
            <a:schemeClr val="accent2"/>
          </a:solidFill>
        </p:grpSpPr>
        <p:sp>
          <p:nvSpPr>
            <p:cNvPr id="37" name="椭圆 36"/>
            <p:cNvSpPr/>
            <p:nvPr/>
          </p:nvSpPr>
          <p:spPr>
            <a:xfrm>
              <a:off x="4988609" y="3551062"/>
              <a:ext cx="599448" cy="599448"/>
            </a:xfrm>
            <a:prstGeom prst="ellipse">
              <a:avLst/>
            </a:prstGeom>
            <a:grpFill/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solidFill>
                  <a:schemeClr val="bg1"/>
                </a:solidFill>
              </a:endParaRPr>
            </a:p>
          </p:txBody>
        </p:sp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5140570" y="3710860"/>
              <a:ext cx="295526" cy="279852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5030" y="854710"/>
            <a:ext cx="5440680" cy="5805170"/>
            <a:chOff x="512440" y="949532"/>
            <a:chExt cx="3771528" cy="3422418"/>
          </a:xfrm>
        </p:grpSpPr>
        <p:pic>
          <p:nvPicPr>
            <p:cNvPr id="30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2440" y="949532"/>
              <a:ext cx="3771528" cy="3422418"/>
            </a:xfrm>
            <a:prstGeom prst="rect">
              <a:avLst/>
            </a:prstGeom>
          </p:spPr>
        </p:pic>
        <p:sp>
          <p:nvSpPr>
            <p:cNvPr id="32" name="透明"/>
            <p:cNvSpPr/>
            <p:nvPr/>
          </p:nvSpPr>
          <p:spPr bwMode="auto">
            <a:xfrm>
              <a:off x="2343885" y="1156746"/>
              <a:ext cx="1738915" cy="2176456"/>
            </a:xfrm>
            <a:custGeom>
              <a:avLst/>
              <a:gdLst>
                <a:gd name="T0" fmla="*/ 1682 w 1682"/>
                <a:gd name="T1" fmla="*/ 0 h 2069"/>
                <a:gd name="T2" fmla="*/ 789 w 1682"/>
                <a:gd name="T3" fmla="*/ 0 h 2069"/>
                <a:gd name="T4" fmla="*/ 0 w 1682"/>
                <a:gd name="T5" fmla="*/ 2069 h 2069"/>
                <a:gd name="T6" fmla="*/ 1682 w 1682"/>
                <a:gd name="T7" fmla="*/ 2069 h 2069"/>
                <a:gd name="T8" fmla="*/ 1682 w 1682"/>
                <a:gd name="T9" fmla="*/ 0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2069">
                  <a:moveTo>
                    <a:pt x="1682" y="0"/>
                  </a:moveTo>
                  <a:lnTo>
                    <a:pt x="789" y="0"/>
                  </a:lnTo>
                  <a:lnTo>
                    <a:pt x="0" y="2069"/>
                  </a:lnTo>
                  <a:lnTo>
                    <a:pt x="1682" y="2069"/>
                  </a:lnTo>
                  <a:lnTo>
                    <a:pt x="168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23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2" y="138525"/>
            <a:ext cx="367256" cy="5580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9259" y="138525"/>
            <a:ext cx="66366" cy="5580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3" name="文本占位符 3"/>
          <p:cNvSpPr txBox="1"/>
          <p:nvPr/>
        </p:nvSpPr>
        <p:spPr>
          <a:xfrm>
            <a:off x="513715" y="138430"/>
            <a:ext cx="9449435" cy="558165"/>
          </a:xfrm>
          <a:prstGeom prst="rect">
            <a:avLst/>
          </a:prstGeom>
        </p:spPr>
        <p:txBody>
          <a:bodyPr anchor="ctr"/>
          <a:lstStyle>
            <a:lvl1pPr marL="0" indent="0" algn="l" defTabSz="963930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人的潜能是巨大的。人一生中被开发的能力就象冰山一角，而90%的潜能就象水下的冰山，未被人开发。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8240" y="1179195"/>
            <a:ext cx="4867275" cy="395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1 0.15031 L -2.77778E-6 -1.35802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75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45 -0.00123 L 1.11111E-6 1.23457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36 -0.1605 L 1.38889E-6 4.44444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80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588249" y="1145779"/>
            <a:ext cx="6104304" cy="67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61966" y="1796284"/>
            <a:ext cx="4042410" cy="125920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7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rPr>
              <a:t>谢谢聆听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2"/>
          <p:cNvSpPr/>
          <p:nvPr/>
        </p:nvSpPr>
        <p:spPr>
          <a:xfrm rot="10800000">
            <a:off x="3942608" y="1709771"/>
            <a:ext cx="8324828" cy="155729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rgbClr val="2B6B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-73107" y="382812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107154" y="2353968"/>
            <a:ext cx="10747444" cy="214651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0020" y="3717975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PART</a:t>
            </a:r>
            <a:endParaRPr lang="zh-CN" altLang="en-US" sz="280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5799" y="2882970"/>
            <a:ext cx="9589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8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2390" y="2686652"/>
            <a:ext cx="2848610" cy="628650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认识教育智慧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4490" y="3405114"/>
            <a:ext cx="6343889" cy="412750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Arial" panose="020B0604020202020204"/>
              </a:rPr>
              <a:t>教育智慧是一种有关注指向、复杂的关心心理和行为</a:t>
            </a:r>
          </a:p>
        </p:txBody>
      </p:sp>
      <p:sp>
        <p:nvSpPr>
          <p:cNvPr id="9" name="Freeform 7"/>
          <p:cNvSpPr/>
          <p:nvPr/>
        </p:nvSpPr>
        <p:spPr bwMode="auto">
          <a:xfrm>
            <a:off x="11364200" y="2353968"/>
            <a:ext cx="646572" cy="647279"/>
          </a:xfrm>
          <a:custGeom>
            <a:avLst/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/>
          <p:bldP spid="6" grpId="0"/>
          <p:bldP spid="7" grpId="0"/>
          <p:bldP spid="8" grpId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/>
          <p:bldP spid="6" grpId="0"/>
          <p:bldP spid="7" grpId="0"/>
          <p:bldP spid="8" grpId="0"/>
          <p:bldP spid="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6200000" flipH="1">
            <a:off x="3809986" y="3869128"/>
            <a:ext cx="4572034" cy="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6"/>
          <p:cNvGrpSpPr/>
          <p:nvPr/>
        </p:nvGrpSpPr>
        <p:grpSpPr>
          <a:xfrm>
            <a:off x="6283960" y="1766570"/>
            <a:ext cx="5586730" cy="4993640"/>
            <a:chOff x="4789164" y="1643056"/>
            <a:chExt cx="3969966" cy="4012801"/>
          </a:xfrm>
        </p:grpSpPr>
        <p:sp>
          <p:nvSpPr>
            <p:cNvPr id="20" name="Rectangle 19"/>
            <p:cNvSpPr/>
            <p:nvPr/>
          </p:nvSpPr>
          <p:spPr>
            <a:xfrm>
              <a:off x="4789164" y="2244670"/>
              <a:ext cx="3901829" cy="3411187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1.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我知道你是守信之人，肯定能遵守我们的约定，依时返校与我相会。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2.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过年大家爱美，头发肯定都弄的老漂亮了，但是开学了，别让自己成为校园的另类，你懂滴。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3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、天气还没有彻底暖和，大家还是多穿点，以防感冒，务必带回两身校服，这样会使你在学校没那么多烦恼；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4.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带好生活费和银行卡、身份证等；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5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、为呈现出假期最好的你、最好的生活，请你把寒假里好玩的事情、好吃的事物或者帮家长做事、尽孝心、旅游的风景、老家的名俗活动的照片、文字留言均可，发到班群或团支部宣传委员。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57752" y="1643056"/>
              <a:ext cx="3901378" cy="4694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19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教师</a:t>
              </a:r>
              <a:r>
                <a:rPr lang="en-US" altLang="zh-CN" sz="19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</a:t>
              </a:r>
              <a:r>
                <a:rPr lang="zh-CN" altLang="en-US" sz="19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的改写</a:t>
              </a:r>
              <a:r>
                <a:rPr lang="en-US" altLang="zh-CN" sz="19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:“</a:t>
              </a:r>
              <a:r>
                <a:rPr lang="zh-CN" altLang="en-US" sz="19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亲，寒假过够了吗？下周就开学了，班妈温馨唠叨：</a:t>
              </a:r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732156" y="1748155"/>
            <a:ext cx="5058410" cy="4204336"/>
            <a:chOff x="537514" y="3138672"/>
            <a:chExt cx="4343640" cy="1186740"/>
          </a:xfrm>
        </p:grpSpPr>
        <p:sp>
          <p:nvSpPr>
            <p:cNvPr id="22" name="Rectangle 21"/>
            <p:cNvSpPr/>
            <p:nvPr/>
          </p:nvSpPr>
          <p:spPr>
            <a:xfrm>
              <a:off x="686918" y="3387814"/>
              <a:ext cx="4194235" cy="937598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   “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从今天开始我班学生陆续返校学习，今天系主任再次找到我，要求强调一下事情：</a:t>
              </a:r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1.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不许带手机返校；</a:t>
              </a:r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2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、严禁男女交往过密；</a:t>
              </a:r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3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、穿校服，男生按要求理发，女生不许染发烫发，已经染发烫发的，想办法回归自然形状和颜色。一旦发现不符合以上要求的情况，一律严肃处理</a:t>
              </a: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。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7514" y="3138672"/>
              <a:ext cx="4343640" cy="1649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19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寒假结束前，学生及家长纷纷收到校方或班主任的返校提醒信息。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2" y="138525"/>
            <a:ext cx="367256" cy="5580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9259" y="138525"/>
            <a:ext cx="66366" cy="5580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7" name="文本占位符 3"/>
          <p:cNvSpPr txBox="1"/>
          <p:nvPr/>
        </p:nvSpPr>
        <p:spPr>
          <a:xfrm>
            <a:off x="513715" y="138430"/>
            <a:ext cx="3716020" cy="558165"/>
          </a:xfrm>
          <a:prstGeom prst="rect">
            <a:avLst/>
          </a:prstGeom>
        </p:spPr>
        <p:txBody>
          <a:bodyPr anchor="ctr"/>
          <a:lstStyle>
            <a:lvl1pPr marL="0" indent="0" algn="l" defTabSz="963930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32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两则返校提醒信息</a:t>
            </a:r>
          </a:p>
        </p:txBody>
      </p:sp>
      <p:pic>
        <p:nvPicPr>
          <p:cNvPr id="2" name="图片 1" descr="333333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735" y="50800"/>
            <a:ext cx="7911465" cy="1398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07254" y="3432358"/>
            <a:ext cx="5324652" cy="252687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86451" tIns="43223" rIns="86451" bIns="43223" rtlCol="0" anchor="ctr"/>
          <a:lstStyle/>
          <a:p>
            <a:pPr marL="0" marR="0" lvl="0" indent="0" algn="ctr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原创设计师QQ598969553          _8"/>
          <p:cNvSpPr txBox="1"/>
          <p:nvPr/>
        </p:nvSpPr>
        <p:spPr>
          <a:xfrm>
            <a:off x="2950827" y="4112465"/>
            <a:ext cx="3445758" cy="501650"/>
          </a:xfrm>
          <a:prstGeom prst="rect">
            <a:avLst/>
          </a:prstGeom>
          <a:noFill/>
        </p:spPr>
        <p:txBody>
          <a:bodyPr wrap="square" lIns="86451" tIns="43223" rIns="86451" bIns="43223" rtlCol="0">
            <a:spAutoFit/>
          </a:bodyPr>
          <a:lstStyle/>
          <a:p>
            <a:pPr marL="0" marR="0" lvl="0" indent="0" defTabSz="864235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第二则返校信息</a:t>
            </a:r>
          </a:p>
        </p:txBody>
      </p:sp>
      <p:sp>
        <p:nvSpPr>
          <p:cNvPr id="7" name="原创设计师QQ598969553          _5"/>
          <p:cNvSpPr txBox="1"/>
          <p:nvPr/>
        </p:nvSpPr>
        <p:spPr>
          <a:xfrm>
            <a:off x="6311230" y="1773610"/>
            <a:ext cx="1772920" cy="501650"/>
          </a:xfrm>
          <a:prstGeom prst="rect">
            <a:avLst/>
          </a:prstGeom>
          <a:noFill/>
        </p:spPr>
        <p:txBody>
          <a:bodyPr wrap="square" lIns="86451" tIns="43223" rIns="86451" bIns="43223" rtlCol="0">
            <a:spAutoFit/>
          </a:bodyPr>
          <a:lstStyle/>
          <a:p>
            <a:pPr marL="0" marR="0" lvl="0" indent="0" defTabSz="864235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第一则返校提醒</a:t>
            </a:r>
          </a:p>
        </p:txBody>
      </p:sp>
      <p:sp>
        <p:nvSpPr>
          <p:cNvPr id="8" name="原创设计师QQ598969553          _6"/>
          <p:cNvSpPr txBox="1"/>
          <p:nvPr/>
        </p:nvSpPr>
        <p:spPr>
          <a:xfrm>
            <a:off x="6311265" y="2275205"/>
            <a:ext cx="5622925" cy="116903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solidFill>
                  <a:schemeClr val="tx1"/>
                </a:solidFill>
                <a:sym typeface="+mn-ea"/>
              </a:rPr>
              <a:t> 1.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只是管理，规范人的外部行为。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2.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激发学生低层级能量的情绪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--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羞愧、内疚、恐惧。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更不要陷入被别人激发低层级能量状态中。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原创设计师QQ598969553          _9"/>
          <p:cNvSpPr txBox="1"/>
          <p:nvPr/>
        </p:nvSpPr>
        <p:spPr>
          <a:xfrm>
            <a:off x="1995805" y="4872355"/>
            <a:ext cx="3809365" cy="44958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defTabSz="914400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赏识教育为入口，成功教育做出口</a:t>
            </a:r>
          </a:p>
        </p:txBody>
      </p:sp>
      <p:sp>
        <p:nvSpPr>
          <p:cNvPr id="10" name="矩形 9"/>
          <p:cNvSpPr/>
          <p:nvPr/>
        </p:nvSpPr>
        <p:spPr>
          <a:xfrm>
            <a:off x="2" y="138525"/>
            <a:ext cx="367256" cy="5580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9259" y="138525"/>
            <a:ext cx="66366" cy="5580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2" name="文本占位符 3"/>
          <p:cNvSpPr txBox="1"/>
          <p:nvPr/>
        </p:nvSpPr>
        <p:spPr>
          <a:xfrm>
            <a:off x="513715" y="138430"/>
            <a:ext cx="8742045" cy="558165"/>
          </a:xfrm>
          <a:prstGeom prst="rect">
            <a:avLst/>
          </a:prstGeom>
        </p:spPr>
        <p:txBody>
          <a:bodyPr anchor="ctr"/>
          <a:lstStyle>
            <a:lvl1pPr marL="0" indent="0" algn="l" defTabSz="963930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kumimoji="1"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抗拒的不是教育内容，而是我们的教育方式！</a:t>
            </a:r>
            <a:endParaRPr kumimoji="1" lang="zh-CN" alt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715" y="982345"/>
            <a:ext cx="5196205" cy="2641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9710"/>
            <a:ext cx="10515600" cy="5957570"/>
          </a:xfrm>
        </p:spPr>
        <p:txBody>
          <a:bodyPr/>
          <a:lstStyle/>
          <a:p>
            <a:pPr marL="0" indent="0">
              <a:buNone/>
            </a:pPr>
            <a:r>
              <a:rPr lang="zh-CN" altLang="zh-CN" b="1" dirty="0">
                <a:latin typeface="Arial" panose="020B0604020202020204" pitchFamily="34" charset="0"/>
                <a:sym typeface="+mn-ea"/>
              </a:rPr>
              <a:t>由于中职生这个群体的特殊性和学校管理评价中以常规为主要内容，导致不少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学校</a:t>
            </a:r>
            <a:r>
              <a:rPr lang="zh-CN" altLang="zh-CN" b="1" dirty="0">
                <a:latin typeface="Arial" panose="020B0604020202020204" pitchFamily="34" charset="0"/>
                <a:sym typeface="+mn-ea"/>
              </a:rPr>
              <a:t>把行为规范管理作为“头等大事”。</a:t>
            </a:r>
            <a:endParaRPr lang="en-US" altLang="zh-CN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sym typeface="+mn-ea"/>
              </a:rPr>
              <a:t>          管理职能空前加强，教育功能不断弱势。</a:t>
            </a: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琥珀" pitchFamily="2" charset="-122"/>
                <a:ea typeface="华文琥珀" pitchFamily="2" charset="-122"/>
                <a:sym typeface="+mn-ea"/>
              </a:rPr>
              <a:t>在教育教学过程中要对学生的行为进行适当的约束，这种约束旨在促进学生更好地成长与发展。因此，优秀的教师会把管理融于教育之中。</a:t>
            </a:r>
          </a:p>
          <a:p>
            <a:pPr marL="0" indent="0">
              <a:buNone/>
            </a:pPr>
            <a:r>
              <a:rPr lang="zh-CN" altLang="en-US" i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</a:t>
            </a:r>
            <a:r>
              <a:rPr lang="zh-CN" altLang="en-US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管理和教育相融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 cstate="print"/>
          <a:srcRect l="-337" t="739" r="337" b="6826"/>
          <a:stretch>
            <a:fillRect/>
          </a:stretch>
        </p:blipFill>
        <p:spPr>
          <a:xfrm>
            <a:off x="6612255" y="3434080"/>
            <a:ext cx="4897755" cy="3018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5494260" y="3412686"/>
            <a:ext cx="1343974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3" name="直接连接符 2"/>
          <p:cNvCxnSpPr/>
          <p:nvPr/>
        </p:nvCxnSpPr>
        <p:spPr>
          <a:xfrm>
            <a:off x="5494260" y="4036900"/>
            <a:ext cx="1343974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grpSp>
        <p:nvGrpSpPr>
          <p:cNvPr id="4" name="组合 3"/>
          <p:cNvGrpSpPr/>
          <p:nvPr/>
        </p:nvGrpSpPr>
        <p:grpSpPr>
          <a:xfrm>
            <a:off x="1438337" y="2437377"/>
            <a:ext cx="3839927" cy="2456070"/>
            <a:chOff x="1079612" y="1685969"/>
            <a:chExt cx="2880320" cy="1841630"/>
          </a:xfrm>
        </p:grpSpPr>
        <p:grpSp>
          <p:nvGrpSpPr>
            <p:cNvPr id="5" name="组合 4"/>
            <p:cNvGrpSpPr/>
            <p:nvPr/>
          </p:nvGrpSpPr>
          <p:grpSpPr>
            <a:xfrm>
              <a:off x="1079612" y="1685969"/>
              <a:ext cx="2880320" cy="775829"/>
              <a:chOff x="755576" y="1862302"/>
              <a:chExt cx="2880320" cy="36004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755576" y="1862302"/>
                <a:ext cx="195777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" name="直接连接符 9"/>
              <p:cNvCxnSpPr/>
              <p:nvPr/>
            </p:nvCxnSpPr>
            <p:spPr>
              <a:xfrm>
                <a:off x="2713348" y="1862302"/>
                <a:ext cx="922548" cy="3600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6" name="组合 5"/>
            <p:cNvGrpSpPr/>
            <p:nvPr/>
          </p:nvGrpSpPr>
          <p:grpSpPr>
            <a:xfrm flipV="1">
              <a:off x="1079612" y="2751770"/>
              <a:ext cx="2880320" cy="775829"/>
              <a:chOff x="755576" y="1779662"/>
              <a:chExt cx="2880320" cy="36004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755576" y="1779662"/>
                <a:ext cx="195777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" name="直接连接符 7"/>
              <p:cNvCxnSpPr/>
              <p:nvPr/>
            </p:nvCxnSpPr>
            <p:spPr>
              <a:xfrm>
                <a:off x="2713348" y="1779662"/>
                <a:ext cx="922548" cy="3600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</p:cxnSp>
        </p:grpSp>
      </p:grpSp>
      <p:grpSp>
        <p:nvGrpSpPr>
          <p:cNvPr id="11" name="组合 10"/>
          <p:cNvGrpSpPr/>
          <p:nvPr/>
        </p:nvGrpSpPr>
        <p:grpSpPr>
          <a:xfrm flipH="1">
            <a:off x="7006230" y="2401771"/>
            <a:ext cx="3839927" cy="2491708"/>
            <a:chOff x="1079612" y="1659257"/>
            <a:chExt cx="2880320" cy="1868342"/>
          </a:xfrm>
        </p:grpSpPr>
        <p:grpSp>
          <p:nvGrpSpPr>
            <p:cNvPr id="12" name="组合 11"/>
            <p:cNvGrpSpPr/>
            <p:nvPr/>
          </p:nvGrpSpPr>
          <p:grpSpPr>
            <a:xfrm>
              <a:off x="1079612" y="1659257"/>
              <a:ext cx="2880320" cy="775829"/>
              <a:chOff x="755576" y="1849906"/>
              <a:chExt cx="2880320" cy="36004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755576" y="1849906"/>
                <a:ext cx="195777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" name="直接连接符 16"/>
              <p:cNvCxnSpPr/>
              <p:nvPr/>
            </p:nvCxnSpPr>
            <p:spPr>
              <a:xfrm>
                <a:off x="2713348" y="1849906"/>
                <a:ext cx="922548" cy="3600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</p:cxnSp>
        </p:grpSp>
        <p:grpSp>
          <p:nvGrpSpPr>
            <p:cNvPr id="13" name="组合 12"/>
            <p:cNvGrpSpPr/>
            <p:nvPr/>
          </p:nvGrpSpPr>
          <p:grpSpPr>
            <a:xfrm flipV="1">
              <a:off x="1079612" y="2751770"/>
              <a:ext cx="2880320" cy="775829"/>
              <a:chOff x="755576" y="1779662"/>
              <a:chExt cx="2880320" cy="360040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755576" y="1779662"/>
                <a:ext cx="195777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713348" y="1779662"/>
                <a:ext cx="922548" cy="3600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</p:cxnSp>
        </p:grpSp>
      </p:grpSp>
      <p:sp>
        <p:nvSpPr>
          <p:cNvPr id="18" name="矩形 17"/>
          <p:cNvSpPr/>
          <p:nvPr/>
        </p:nvSpPr>
        <p:spPr>
          <a:xfrm>
            <a:off x="5228178" y="3423496"/>
            <a:ext cx="1875790" cy="612775"/>
          </a:xfrm>
          <a:prstGeom prst="rect">
            <a:avLst/>
          </a:prstGeom>
          <a:noFill/>
          <a:ln>
            <a:noFill/>
          </a:ln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成功教育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510104" y="2071500"/>
            <a:ext cx="3311938" cy="3313136"/>
            <a:chOff x="3383018" y="1553265"/>
            <a:chExt cx="2484277" cy="2484277"/>
          </a:xfrm>
        </p:grpSpPr>
        <p:sp>
          <p:nvSpPr>
            <p:cNvPr id="20" name="弧形 19"/>
            <p:cNvSpPr/>
            <p:nvPr/>
          </p:nvSpPr>
          <p:spPr>
            <a:xfrm>
              <a:off x="3383018" y="1553265"/>
              <a:ext cx="2484276" cy="2484276"/>
            </a:xfrm>
            <a:prstGeom prst="arc">
              <a:avLst>
                <a:gd name="adj1" fmla="val 10802728"/>
                <a:gd name="adj2" fmla="val 16203320"/>
              </a:avLst>
            </a:prstGeom>
            <a:noFill/>
            <a:ln w="57150" cap="rnd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BF342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 rot="16200000">
              <a:off x="3383018" y="1553266"/>
              <a:ext cx="2484276" cy="2484276"/>
            </a:xfrm>
            <a:prstGeom prst="arc">
              <a:avLst>
                <a:gd name="adj1" fmla="val 10802728"/>
                <a:gd name="adj2" fmla="val 16203320"/>
              </a:avLst>
            </a:prstGeom>
            <a:noFill/>
            <a:ln w="57150" cap="rnd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BF342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 rot="10800000">
              <a:off x="3383019" y="1553265"/>
              <a:ext cx="2484276" cy="2484276"/>
            </a:xfrm>
            <a:prstGeom prst="arc">
              <a:avLst>
                <a:gd name="adj1" fmla="val 10802728"/>
                <a:gd name="adj2" fmla="val 16203320"/>
              </a:avLst>
            </a:prstGeom>
            <a:noFill/>
            <a:ln w="57150" cap="rnd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BF342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rot="5400000">
              <a:off x="3383018" y="1553265"/>
              <a:ext cx="2484276" cy="2484276"/>
            </a:xfrm>
            <a:prstGeom prst="arc">
              <a:avLst>
                <a:gd name="adj1" fmla="val 10802728"/>
                <a:gd name="adj2" fmla="val 16203320"/>
              </a:avLst>
            </a:prstGeom>
            <a:noFill/>
            <a:ln w="57150" cap="rnd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BF342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495425" y="1916430"/>
            <a:ext cx="3014980" cy="459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01.</a:t>
            </a: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养成人的个性品质</a:t>
            </a:r>
          </a:p>
        </p:txBody>
      </p:sp>
      <p:sp>
        <p:nvSpPr>
          <p:cNvPr id="26" name="矩形 25"/>
          <p:cNvSpPr/>
          <p:nvPr/>
        </p:nvSpPr>
        <p:spPr>
          <a:xfrm>
            <a:off x="1495425" y="4411980"/>
            <a:ext cx="3014980" cy="459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02.</a:t>
            </a: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注重人的精神追求</a:t>
            </a:r>
          </a:p>
        </p:txBody>
      </p:sp>
      <p:sp>
        <p:nvSpPr>
          <p:cNvPr id="28" name="矩形 27"/>
          <p:cNvSpPr/>
          <p:nvPr/>
        </p:nvSpPr>
        <p:spPr>
          <a:xfrm>
            <a:off x="8248650" y="1916430"/>
            <a:ext cx="3046095" cy="459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03.</a:t>
            </a: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获得人的个性发展</a:t>
            </a:r>
          </a:p>
        </p:txBody>
      </p:sp>
      <p:sp>
        <p:nvSpPr>
          <p:cNvPr id="30" name="矩形 29"/>
          <p:cNvSpPr/>
          <p:nvPr/>
        </p:nvSpPr>
        <p:spPr>
          <a:xfrm>
            <a:off x="8262620" y="4411980"/>
            <a:ext cx="2912110" cy="459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04.</a:t>
            </a: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彰显为人的本质</a:t>
            </a:r>
          </a:p>
        </p:txBody>
      </p:sp>
      <p:sp>
        <p:nvSpPr>
          <p:cNvPr id="32" name="矩形 31"/>
          <p:cNvSpPr/>
          <p:nvPr/>
        </p:nvSpPr>
        <p:spPr>
          <a:xfrm>
            <a:off x="2" y="138525"/>
            <a:ext cx="367256" cy="5580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9259" y="138525"/>
            <a:ext cx="66366" cy="5580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4" name="文本占位符 3"/>
          <p:cNvSpPr txBox="1"/>
          <p:nvPr/>
        </p:nvSpPr>
        <p:spPr>
          <a:xfrm>
            <a:off x="513715" y="138430"/>
            <a:ext cx="7091680" cy="558165"/>
          </a:xfrm>
          <a:prstGeom prst="rect">
            <a:avLst/>
          </a:prstGeom>
        </p:spPr>
        <p:txBody>
          <a:bodyPr anchor="ctr"/>
          <a:lstStyle>
            <a:lvl1pPr marL="0" indent="0" algn="l" defTabSz="963930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琥珀" pitchFamily="2" charset="-122"/>
                <a:ea typeface="华文琥珀" pitchFamily="2" charset="-122"/>
                <a:sym typeface="+mn-ea"/>
              </a:rPr>
              <a:t>优秀的教师会把管理融于教育之中</a:t>
            </a:r>
            <a:endParaRPr kumimoji="1" lang="zh-CN" altLang="en-US" sz="32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琥珀" pitchFamily="2" charset="-122"/>
              <a:ea typeface="华文琥珀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6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2"/>
          <p:cNvSpPr/>
          <p:nvPr/>
        </p:nvSpPr>
        <p:spPr>
          <a:xfrm rot="10800000">
            <a:off x="3942608" y="1709771"/>
            <a:ext cx="8324828" cy="155729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030"/>
              <a:gd name="connsiteY0-22" fmla="*/ 10155 h 10155"/>
              <a:gd name="connsiteX1-23" fmla="*/ 30 w 8030"/>
              <a:gd name="connsiteY1-24" fmla="*/ 0 h 10155"/>
              <a:gd name="connsiteX2-25" fmla="*/ 8030 w 8030"/>
              <a:gd name="connsiteY2-26" fmla="*/ 0 h 10155"/>
              <a:gd name="connsiteX3-27" fmla="*/ 6597 w 8030"/>
              <a:gd name="connsiteY3-28" fmla="*/ 10000 h 10155"/>
              <a:gd name="connsiteX4-29" fmla="*/ 0 w 8030"/>
              <a:gd name="connsiteY4-30" fmla="*/ 10155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30" h="10155">
                <a:moveTo>
                  <a:pt x="0" y="10155"/>
                </a:moveTo>
                <a:lnTo>
                  <a:pt x="30" y="0"/>
                </a:lnTo>
                <a:lnTo>
                  <a:pt x="8030" y="0"/>
                </a:lnTo>
                <a:lnTo>
                  <a:pt x="6597" y="10000"/>
                </a:lnTo>
                <a:lnTo>
                  <a:pt x="0" y="10155"/>
                </a:lnTo>
                <a:close/>
              </a:path>
            </a:pathLst>
          </a:custGeom>
          <a:solidFill>
            <a:srgbClr val="2B6B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数据 2"/>
          <p:cNvSpPr/>
          <p:nvPr/>
        </p:nvSpPr>
        <p:spPr>
          <a:xfrm rot="10800000">
            <a:off x="-73107" y="3828122"/>
            <a:ext cx="6251864" cy="15453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8567"/>
              <a:gd name="connsiteY0-22" fmla="*/ 10077 h 10077"/>
              <a:gd name="connsiteX1-23" fmla="*/ 2000 w 8567"/>
              <a:gd name="connsiteY1-24" fmla="*/ 77 h 10077"/>
              <a:gd name="connsiteX2-25" fmla="*/ 7158 w 8567"/>
              <a:gd name="connsiteY2-26" fmla="*/ 0 h 10077"/>
              <a:gd name="connsiteX3-27" fmla="*/ 8567 w 8567"/>
              <a:gd name="connsiteY3-28" fmla="*/ 10077 h 10077"/>
              <a:gd name="connsiteX4-29" fmla="*/ 0 w 8567"/>
              <a:gd name="connsiteY4-30" fmla="*/ 10077 h 10077"/>
              <a:gd name="connsiteX0-31" fmla="*/ 0 w 8355"/>
              <a:gd name="connsiteY0-32" fmla="*/ 10000 h 10000"/>
              <a:gd name="connsiteX1-33" fmla="*/ 2335 w 8355"/>
              <a:gd name="connsiteY1-34" fmla="*/ 76 h 10000"/>
              <a:gd name="connsiteX2-35" fmla="*/ 8355 w 8355"/>
              <a:gd name="connsiteY2-36" fmla="*/ 0 h 10000"/>
              <a:gd name="connsiteX3-37" fmla="*/ 8286 w 8355"/>
              <a:gd name="connsiteY3-38" fmla="*/ 9846 h 10000"/>
              <a:gd name="connsiteX4-39" fmla="*/ 0 w 8355"/>
              <a:gd name="connsiteY4-40" fmla="*/ 10000 h 10000"/>
              <a:gd name="connsiteX0-41" fmla="*/ 0 w 10000"/>
              <a:gd name="connsiteY0-42" fmla="*/ 10000 h 10000"/>
              <a:gd name="connsiteX1-43" fmla="*/ 2795 w 10000"/>
              <a:gd name="connsiteY1-44" fmla="*/ 76 h 10000"/>
              <a:gd name="connsiteX2-45" fmla="*/ 10000 w 10000"/>
              <a:gd name="connsiteY2-46" fmla="*/ 0 h 10000"/>
              <a:gd name="connsiteX3-47" fmla="*/ 9993 w 10000"/>
              <a:gd name="connsiteY3-48" fmla="*/ 9846 h 10000"/>
              <a:gd name="connsiteX4-49" fmla="*/ 0 w 10000"/>
              <a:gd name="connsiteY4-5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795" y="76"/>
                </a:lnTo>
                <a:lnTo>
                  <a:pt x="10000" y="0"/>
                </a:lnTo>
                <a:cubicBezTo>
                  <a:pt x="9998" y="3282"/>
                  <a:pt x="9995" y="6564"/>
                  <a:pt x="9993" y="9846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数据 2"/>
          <p:cNvSpPr/>
          <p:nvPr/>
        </p:nvSpPr>
        <p:spPr>
          <a:xfrm rot="10800000">
            <a:off x="-72864" y="2336823"/>
            <a:ext cx="10747444" cy="214651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0000"/>
              <a:gd name="connsiteY0-2" fmla="*/ 10000 h 10000"/>
              <a:gd name="connsiteX1-3" fmla="*/ 2000 w 10000"/>
              <a:gd name="connsiteY1-4" fmla="*/ 0 h 10000"/>
              <a:gd name="connsiteX2-5" fmla="*/ 10000 w 10000"/>
              <a:gd name="connsiteY2-6" fmla="*/ 0 h 10000"/>
              <a:gd name="connsiteX3-7" fmla="*/ 8480 w 10000"/>
              <a:gd name="connsiteY3-8" fmla="*/ 10000 h 10000"/>
              <a:gd name="connsiteX4-9" fmla="*/ 0 w 10000"/>
              <a:gd name="connsiteY4-10" fmla="*/ 10000 h 10000"/>
              <a:gd name="connsiteX0-11" fmla="*/ 0 w 10000"/>
              <a:gd name="connsiteY0-12" fmla="*/ 10000 h 10000"/>
              <a:gd name="connsiteX1-13" fmla="*/ 2000 w 10000"/>
              <a:gd name="connsiteY1-14" fmla="*/ 0 h 10000"/>
              <a:gd name="connsiteX2-15" fmla="*/ 10000 w 10000"/>
              <a:gd name="connsiteY2-16" fmla="*/ 0 h 10000"/>
              <a:gd name="connsiteX3-17" fmla="*/ 8567 w 10000"/>
              <a:gd name="connsiteY3-18" fmla="*/ 10000 h 10000"/>
              <a:gd name="connsiteX4-19" fmla="*/ 0 w 10000"/>
              <a:gd name="connsiteY4-20" fmla="*/ 10000 h 10000"/>
              <a:gd name="connsiteX0-21" fmla="*/ 0 w 9178"/>
              <a:gd name="connsiteY0-22" fmla="*/ 10000 h 10000"/>
              <a:gd name="connsiteX1-23" fmla="*/ 1178 w 9178"/>
              <a:gd name="connsiteY1-24" fmla="*/ 0 h 10000"/>
              <a:gd name="connsiteX2-25" fmla="*/ 9178 w 9178"/>
              <a:gd name="connsiteY2-26" fmla="*/ 0 h 10000"/>
              <a:gd name="connsiteX3-27" fmla="*/ 7745 w 9178"/>
              <a:gd name="connsiteY3-28" fmla="*/ 10000 h 10000"/>
              <a:gd name="connsiteX4-29" fmla="*/ 0 w 9178"/>
              <a:gd name="connsiteY4-30" fmla="*/ 10000 h 10000"/>
              <a:gd name="connsiteX0-31" fmla="*/ 0 w 8474"/>
              <a:gd name="connsiteY0-32" fmla="*/ 10000 h 10000"/>
              <a:gd name="connsiteX1-33" fmla="*/ 1284 w 8474"/>
              <a:gd name="connsiteY1-34" fmla="*/ 0 h 10000"/>
              <a:gd name="connsiteX2-35" fmla="*/ 8474 w 8474"/>
              <a:gd name="connsiteY2-36" fmla="*/ 0 h 10000"/>
              <a:gd name="connsiteX3-37" fmla="*/ 8439 w 8474"/>
              <a:gd name="connsiteY3-38" fmla="*/ 10000 h 10000"/>
              <a:gd name="connsiteX4-39" fmla="*/ 0 w 8474"/>
              <a:gd name="connsiteY4-40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4" h="10000">
                <a:moveTo>
                  <a:pt x="0" y="10000"/>
                </a:moveTo>
                <a:lnTo>
                  <a:pt x="1284" y="0"/>
                </a:lnTo>
                <a:lnTo>
                  <a:pt x="8474" y="0"/>
                </a:lnTo>
                <a:cubicBezTo>
                  <a:pt x="8462" y="3333"/>
                  <a:pt x="8451" y="6667"/>
                  <a:pt x="8439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0020" y="3717975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PART</a:t>
            </a:r>
            <a:endParaRPr lang="zh-CN" altLang="en-US" sz="280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2724" y="2882970"/>
            <a:ext cx="8178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8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9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325" y="3361022"/>
            <a:ext cx="7496810" cy="643890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如何让</a:t>
            </a:r>
            <a:r>
              <a:rPr lang="zh-CN" altLang="zh-CN" sz="36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教育</a:t>
            </a:r>
            <a:r>
              <a:rPr lang="zh-CN" altLang="en-US" sz="36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落地于日常管理和生活？</a:t>
            </a:r>
            <a:endParaRPr lang="zh-CN" altLang="en-US" sz="36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11364200" y="2353968"/>
            <a:ext cx="646572" cy="647279"/>
          </a:xfrm>
          <a:custGeom>
            <a:avLst/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5" grpId="0"/>
          <p:bldP spid="6" grpId="0"/>
          <p:bldP spid="7" grpId="0"/>
          <p:bldP spid="9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5" grpId="0"/>
          <p:bldP spid="6" grpId="0"/>
          <p:bldP spid="7" grpId="0"/>
          <p:bldP spid="9" grpId="0" bldLvl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0106025" cy="400050"/>
          </a:xfrm>
          <a:prstGeom prst="rect">
            <a:avLst/>
          </a:prstGeom>
          <a:solidFill>
            <a:srgbClr val="2B6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506075" y="0"/>
            <a:ext cx="1685925" cy="4000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875927" y="180"/>
            <a:ext cx="1198662" cy="37746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sp>
        <p:nvSpPr>
          <p:cNvPr id="36" name="矩形 35"/>
          <p:cNvSpPr/>
          <p:nvPr/>
        </p:nvSpPr>
        <p:spPr>
          <a:xfrm>
            <a:off x="1729006" y="5039964"/>
            <a:ext cx="8733671" cy="969784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81735" y="1146175"/>
            <a:ext cx="3035935" cy="410210"/>
          </a:xfrm>
          <a:prstGeom prst="rect">
            <a:avLst/>
          </a:prstGeom>
          <a:solidFill>
            <a:srgbClr val="2B6B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与妈妈吵架</a:t>
            </a:r>
          </a:p>
        </p:txBody>
      </p:sp>
      <p:sp>
        <p:nvSpPr>
          <p:cNvPr id="41" name="矩形 40"/>
          <p:cNvSpPr/>
          <p:nvPr/>
        </p:nvSpPr>
        <p:spPr>
          <a:xfrm>
            <a:off x="4519013" y="1146111"/>
            <a:ext cx="3036012" cy="41084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不和老师打招呼</a:t>
            </a:r>
          </a:p>
        </p:txBody>
      </p:sp>
      <p:sp>
        <p:nvSpPr>
          <p:cNvPr id="42" name="矩形 41"/>
          <p:cNvSpPr/>
          <p:nvPr/>
        </p:nvSpPr>
        <p:spPr>
          <a:xfrm>
            <a:off x="8000365" y="1146175"/>
            <a:ext cx="3035935" cy="481330"/>
          </a:xfrm>
          <a:prstGeom prst="rect">
            <a:avLst/>
          </a:prstGeom>
          <a:solidFill>
            <a:srgbClr val="2B6B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和同学吵闹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1110615" y="3667125"/>
            <a:ext cx="3110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听同学反映，小敏周日回校后在宿舍独自流泪，经过了解是和妈妈吵架了。</a:t>
            </a:r>
          </a:p>
        </p:txBody>
      </p:sp>
      <p:sp>
        <p:nvSpPr>
          <p:cNvPr id="44" name="TextBox 25"/>
          <p:cNvSpPr txBox="1"/>
          <p:nvPr/>
        </p:nvSpPr>
        <p:spPr>
          <a:xfrm>
            <a:off x="4412615" y="3667125"/>
            <a:ext cx="3299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科任老师反映，我班同学见到老师不打招呼，上课叫起立，有部分同学东歪西倒。</a:t>
            </a:r>
          </a:p>
        </p:txBody>
      </p:sp>
      <p:sp>
        <p:nvSpPr>
          <p:cNvPr id="45" name="TextBox 26"/>
          <p:cNvSpPr txBox="1"/>
          <p:nvPr/>
        </p:nvSpPr>
        <p:spPr>
          <a:xfrm>
            <a:off x="8001000" y="3667125"/>
            <a:ext cx="3035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平时很要好的李明和邓小军因为一些小事公开吵闹。</a:t>
            </a:r>
          </a:p>
        </p:txBody>
      </p:sp>
      <p:sp>
        <p:nvSpPr>
          <p:cNvPr id="46" name="矩形 30"/>
          <p:cNvSpPr>
            <a:spLocks noChangeArrowheads="1"/>
          </p:cNvSpPr>
          <p:nvPr/>
        </p:nvSpPr>
        <p:spPr bwMode="auto">
          <a:xfrm>
            <a:off x="2176145" y="5168900"/>
            <a:ext cx="7787640" cy="841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916" tIns="51458" rIns="102916" bIns="514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请根据上述三个案例，概括一个教育主题</a:t>
            </a:r>
          </a:p>
        </p:txBody>
      </p:sp>
      <p:pic>
        <p:nvPicPr>
          <p:cNvPr id="7" name="图片 6" descr="u=649493882,988295095&amp;fm=27&amp;gp=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4910" y="1626870"/>
            <a:ext cx="3035935" cy="2040255"/>
          </a:xfrm>
          <a:prstGeom prst="rect">
            <a:avLst/>
          </a:prstGeom>
        </p:spPr>
      </p:pic>
      <p:pic>
        <p:nvPicPr>
          <p:cNvPr id="8" name="图片 7" descr="1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3420" y="1627505"/>
            <a:ext cx="3051810" cy="2100580"/>
          </a:xfrm>
          <a:prstGeom prst="rect">
            <a:avLst/>
          </a:prstGeom>
        </p:spPr>
      </p:pic>
      <p:pic>
        <p:nvPicPr>
          <p:cNvPr id="9" name="图片 8" descr="3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9730" y="1687830"/>
            <a:ext cx="3035935" cy="19799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785" y="503555"/>
            <a:ext cx="6950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让教育在孩子心田中落地而变得有智慧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40" grpId="0" bldLvl="0" animBg="1"/>
      <p:bldP spid="41" grpId="0" bldLvl="0" animBg="1"/>
      <p:bldP spid="42" grpId="0" bldLvl="0" animBg="1"/>
      <p:bldP spid="43" grpId="0"/>
      <p:bldP spid="44" grpId="0"/>
      <p:bldP spid="45" grpId="0"/>
      <p:bldP spid="4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1230194" y="4823509"/>
            <a:ext cx="9426575" cy="1535430"/>
            <a:chOff x="386768" y="4480557"/>
            <a:chExt cx="9426575" cy="1535430"/>
          </a:xfrm>
        </p:grpSpPr>
        <p:sp>
          <p:nvSpPr>
            <p:cNvPr id="63" name="Rectangle 11"/>
            <p:cNvSpPr/>
            <p:nvPr/>
          </p:nvSpPr>
          <p:spPr>
            <a:xfrm>
              <a:off x="386768" y="4480557"/>
              <a:ext cx="5544616" cy="52324"/>
            </a:xfrm>
            <a:prstGeom prst="rect">
              <a:avLst/>
            </a:prstGeom>
            <a:solidFill>
              <a:srgbClr val="048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71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03" y="4900412"/>
              <a:ext cx="432048" cy="432048"/>
            </a:xfrm>
            <a:prstGeom prst="rect">
              <a:avLst/>
            </a:prstGeom>
          </p:spPr>
        </p:pic>
        <p:grpSp>
          <p:nvGrpSpPr>
            <p:cNvPr id="65" name="Group 31"/>
            <p:cNvGrpSpPr/>
            <p:nvPr/>
          </p:nvGrpSpPr>
          <p:grpSpPr>
            <a:xfrm>
              <a:off x="458953" y="4729979"/>
              <a:ext cx="576064" cy="576064"/>
              <a:chOff x="1572185" y="4926816"/>
              <a:chExt cx="576064" cy="576064"/>
            </a:xfrm>
          </p:grpSpPr>
          <p:sp>
            <p:nvSpPr>
              <p:cNvPr id="68" name="Oval 30"/>
              <p:cNvSpPr/>
              <p:nvPr/>
            </p:nvSpPr>
            <p:spPr>
              <a:xfrm>
                <a:off x="1572185" y="4926816"/>
                <a:ext cx="576064" cy="57606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69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895" y="5010891"/>
                <a:ext cx="407913" cy="407913"/>
              </a:xfrm>
              <a:prstGeom prst="rect">
                <a:avLst/>
              </a:prstGeom>
            </p:spPr>
          </p:pic>
        </p:grpSp>
        <p:sp>
          <p:nvSpPr>
            <p:cNvPr id="66" name="Rectangle 35"/>
            <p:cNvSpPr/>
            <p:nvPr/>
          </p:nvSpPr>
          <p:spPr>
            <a:xfrm>
              <a:off x="1126543" y="4817107"/>
              <a:ext cx="8686800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孩子们的心田：</a:t>
              </a:r>
            </a:p>
            <a:p>
              <a:r>
                <a:rPr lang="vi-VN" sz="36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需要关注和关心的阳光雨露滋润！</a:t>
              </a:r>
            </a:p>
          </p:txBody>
        </p:sp>
        <p:sp>
          <p:nvSpPr>
            <p:cNvPr id="67" name="Rectangle 36"/>
            <p:cNvSpPr/>
            <p:nvPr/>
          </p:nvSpPr>
          <p:spPr>
            <a:xfrm>
              <a:off x="4229650" y="4900414"/>
              <a:ext cx="2171836" cy="260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vi-VN" sz="1100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060" y="887095"/>
            <a:ext cx="10793095" cy="4102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150" y="136525"/>
            <a:ext cx="8957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、让教育在学生人文成长的交集中落地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主题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">
      <a:dk1>
        <a:srgbClr val="222222"/>
      </a:dk1>
      <a:lt1>
        <a:srgbClr val="FFFFFF"/>
      </a:lt1>
      <a:dk2>
        <a:srgbClr val="595959"/>
      </a:dk2>
      <a:lt2>
        <a:srgbClr val="595959"/>
      </a:lt2>
      <a:accent1>
        <a:srgbClr val="00B0F0"/>
      </a:accent1>
      <a:accent2>
        <a:srgbClr val="92D050"/>
      </a:accent2>
      <a:accent3>
        <a:srgbClr val="FFC000"/>
      </a:accent3>
      <a:accent4>
        <a:srgbClr val="00B0F0"/>
      </a:accent4>
      <a:accent5>
        <a:srgbClr val="92D050"/>
      </a:accent5>
      <a:accent6>
        <a:srgbClr val="FFC000"/>
      </a:accent6>
      <a:hlink>
        <a:srgbClr val="383838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lIns="86694" tIns="43347" rIns="86694" bIns="43347" rtlCol="0" anchor="ctr"/>
      <a:lstStyle>
        <a:defPPr algn="ctr">
          <a:lnSpc>
            <a:spcPct val="120000"/>
          </a:lnSpc>
          <a:defRPr lang="en-US" sz="1900" b="1" dirty="0"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Office PowerPoint</Application>
  <PresentationFormat>自定义</PresentationFormat>
  <Paragraphs>99</Paragraphs>
  <Slides>15</Slides>
  <Notes>13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3、让教育在面向全体学生的成长中落地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0823教育培训模板</dc:title>
  <dc:creator>Administrator</dc:creator>
  <cp:lastModifiedBy>admin</cp:lastModifiedBy>
  <cp:revision>34</cp:revision>
  <dcterms:created xsi:type="dcterms:W3CDTF">2015-05-05T08:02:00Z</dcterms:created>
  <dcterms:modified xsi:type="dcterms:W3CDTF">2019-12-30T07:52:15Z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